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60" r:id="rId4"/>
    <p:sldId id="261" r:id="rId5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F0F6B784-37B9-4C11-9501-2B15EA2D7C5F}">
          <p14:sldIdLst>
            <p14:sldId id="256"/>
            <p14:sldId id="258"/>
            <p14:sldId id="260"/>
          </p14:sldIdLst>
        </p14:section>
        <p14:section name="Sezione senza titolo" id="{5114C2BC-90C0-4405-BE3E-B3872649C9CC}">
          <p14:sldIdLst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1236-F0A1-41D9-ADAD-34AABDE20842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4E-6BB7-44AB-9903-2AFF8B2723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072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1236-F0A1-41D9-ADAD-34AABDE20842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4E-6BB7-44AB-9903-2AFF8B2723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093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1236-F0A1-41D9-ADAD-34AABDE20842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4E-6BB7-44AB-9903-2AFF8B2723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768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1236-F0A1-41D9-ADAD-34AABDE20842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4E-6BB7-44AB-9903-2AFF8B2723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572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1236-F0A1-41D9-ADAD-34AABDE20842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4E-6BB7-44AB-9903-2AFF8B2723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550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1236-F0A1-41D9-ADAD-34AABDE20842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4E-6BB7-44AB-9903-2AFF8B2723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61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1236-F0A1-41D9-ADAD-34AABDE20842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4E-6BB7-44AB-9903-2AFF8B2723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486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1236-F0A1-41D9-ADAD-34AABDE20842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4E-6BB7-44AB-9903-2AFF8B2723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43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1236-F0A1-41D9-ADAD-34AABDE20842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4E-6BB7-44AB-9903-2AFF8B2723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348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1236-F0A1-41D9-ADAD-34AABDE20842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4E-6BB7-44AB-9903-2AFF8B2723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8497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1236-F0A1-41D9-ADAD-34AABDE20842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4E-6BB7-44AB-9903-2AFF8B2723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0241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1236-F0A1-41D9-ADAD-34AABDE20842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4A54E-6BB7-44AB-9903-2AFF8B2723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3372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9262"/>
            <a:ext cx="9144000" cy="60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642857"/>
            <a:ext cx="7772400" cy="1470025"/>
          </a:xfrm>
        </p:spPr>
        <p:txBody>
          <a:bodyPr>
            <a:noAutofit/>
          </a:bodyPr>
          <a:lstStyle/>
          <a:p>
            <a:r>
              <a:rPr lang="it-IT" sz="1600" b="1" i="1" dirty="0" smtClean="0">
                <a:solidFill>
                  <a:schemeClr val="bg2">
                    <a:lumMod val="25000"/>
                  </a:schemeClr>
                </a:solidFill>
              </a:rPr>
              <a:t>con una scia ininterrotta di disastri, </a:t>
            </a:r>
            <a:br>
              <a:rPr lang="it-IT" sz="1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sz="1600" b="1" i="1" dirty="0" smtClean="0">
                <a:solidFill>
                  <a:schemeClr val="bg2">
                    <a:lumMod val="25000"/>
                  </a:schemeClr>
                </a:solidFill>
              </a:rPr>
              <a:t>vittime e costi altissimi per i cittadini. </a:t>
            </a:r>
            <a:br>
              <a:rPr lang="it-IT" sz="1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sz="1600" b="1" i="1" dirty="0" smtClean="0">
                <a:solidFill>
                  <a:schemeClr val="bg2">
                    <a:lumMod val="25000"/>
                  </a:schemeClr>
                </a:solidFill>
              </a:rPr>
              <a:t>Un territorio martoriato da Nord a Sud </a:t>
            </a:r>
            <a:br>
              <a:rPr lang="it-IT" sz="1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sz="1600" b="1" i="1" dirty="0" smtClean="0">
                <a:solidFill>
                  <a:schemeClr val="bg2">
                    <a:lumMod val="25000"/>
                  </a:schemeClr>
                </a:solidFill>
              </a:rPr>
              <a:t>e in stato di perenne calamità</a:t>
            </a:r>
            <a:endParaRPr lang="it-IT" sz="16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 rot="20773666">
            <a:off x="1472213" y="35345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i="1" dirty="0" smtClean="0">
                <a:solidFill>
                  <a:schemeClr val="bg2">
                    <a:lumMod val="25000"/>
                  </a:schemeClr>
                </a:solidFill>
              </a:rPr>
              <a:t>Frane,</a:t>
            </a:r>
          </a:p>
        </p:txBody>
      </p:sp>
      <p:sp>
        <p:nvSpPr>
          <p:cNvPr id="9" name="Rettangolo 8"/>
          <p:cNvSpPr/>
          <p:nvPr/>
        </p:nvSpPr>
        <p:spPr>
          <a:xfrm rot="20644510">
            <a:off x="1811300" y="37788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i="1" dirty="0" smtClean="0">
                <a:solidFill>
                  <a:schemeClr val="bg2">
                    <a:lumMod val="25000"/>
                  </a:schemeClr>
                </a:solidFill>
              </a:rPr>
              <a:t>smottamenti, </a:t>
            </a:r>
            <a:endParaRPr lang="it-IT" sz="16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015891" y="442708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i="1" dirty="0" smtClean="0">
                <a:solidFill>
                  <a:schemeClr val="bg2">
                    <a:lumMod val="25000"/>
                  </a:schemeClr>
                </a:solidFill>
              </a:rPr>
              <a:t>alluvioni </a:t>
            </a:r>
            <a:endParaRPr lang="it-IT" sz="16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763688" y="2660719"/>
            <a:ext cx="5933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DOBBIAMO AVER PAURA</a:t>
            </a:r>
          </a:p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DELLA PIOGGIA?</a:t>
            </a:r>
            <a:endParaRPr lang="it-IT" sz="2000" b="1" dirty="0" smtClean="0">
              <a:solidFill>
                <a:srgbClr val="C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691680" y="980728"/>
            <a:ext cx="59332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Nuovo Rapporto Ance </a:t>
            </a:r>
            <a:r>
              <a:rPr lang="it-IT" sz="2000" b="1" dirty="0" err="1" smtClean="0"/>
              <a:t>Cresme</a:t>
            </a:r>
            <a:endParaRPr lang="it-IT" sz="2000" b="1" dirty="0" smtClean="0"/>
          </a:p>
          <a:p>
            <a:pPr algn="ctr"/>
            <a:r>
              <a:rPr lang="it-IT" sz="2000" b="1" dirty="0" smtClean="0"/>
              <a:t>Focus Grosseto</a:t>
            </a:r>
          </a:p>
          <a:p>
            <a:pPr algn="ctr"/>
            <a:endParaRPr lang="it-IT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2000" b="1" i="1" dirty="0" smtClean="0">
                <a:solidFill>
                  <a:schemeClr val="accent1">
                    <a:lumMod val="75000"/>
                  </a:schemeClr>
                </a:solidFill>
              </a:rPr>
              <a:t>Scheda stampa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9157" y="6351955"/>
            <a:ext cx="1327259" cy="31449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8424" y="6309320"/>
            <a:ext cx="586408" cy="357135"/>
          </a:xfrm>
          <a:prstGeom prst="rect">
            <a:avLst/>
          </a:prstGeom>
        </p:spPr>
      </p:pic>
      <p:sp>
        <p:nvSpPr>
          <p:cNvPr id="16" name="Segnaposto contenuto 2"/>
          <p:cNvSpPr txBox="1">
            <a:spLocks/>
          </p:cNvSpPr>
          <p:nvPr/>
        </p:nvSpPr>
        <p:spPr>
          <a:xfrm>
            <a:off x="3635896" y="5949280"/>
            <a:ext cx="5410944" cy="139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800" b="1" dirty="0" smtClean="0">
                <a:solidFill>
                  <a:schemeClr val="tx1"/>
                </a:solidFill>
              </a:rPr>
              <a:t>L’aggiornamento del rapporto Ance </a:t>
            </a:r>
            <a:r>
              <a:rPr lang="it-IT" sz="800" b="1" dirty="0" err="1" smtClean="0">
                <a:solidFill>
                  <a:schemeClr val="tx1"/>
                </a:solidFill>
              </a:rPr>
              <a:t>Cresme</a:t>
            </a:r>
            <a:r>
              <a:rPr lang="it-IT" sz="800" b="1" dirty="0" smtClean="0">
                <a:solidFill>
                  <a:schemeClr val="tx1"/>
                </a:solidFill>
              </a:rPr>
              <a:t> è stato realizzato </a:t>
            </a:r>
          </a:p>
          <a:p>
            <a:pPr algn="r"/>
            <a:r>
              <a:rPr lang="it-IT" sz="800" b="1" dirty="0" smtClean="0">
                <a:solidFill>
                  <a:schemeClr val="tx1"/>
                </a:solidFill>
              </a:rPr>
              <a:t>con il contributo di:</a:t>
            </a:r>
            <a:endParaRPr lang="it-IT" sz="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9" name="Immagine 18" descr="A04-ANCE-NAZ-PO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34" y="116632"/>
            <a:ext cx="2686050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035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2592288"/>
          </a:xfrm>
        </p:spPr>
        <p:txBody>
          <a:bodyPr>
            <a:normAutofit fontScale="92500" lnSpcReduction="20000"/>
          </a:bodyPr>
          <a:lstStyle/>
          <a:p>
            <a:r>
              <a:rPr lang="it-IT" sz="3000" b="1" i="1" dirty="0" smtClean="0">
                <a:solidFill>
                  <a:schemeClr val="bg2">
                    <a:lumMod val="25000"/>
                  </a:schemeClr>
                </a:solidFill>
              </a:rPr>
              <a:t>Frane, smottamenti, alluvioni con una scia ininterrotta di disastri, vittime </a:t>
            </a:r>
          </a:p>
          <a:p>
            <a:r>
              <a:rPr lang="it-IT" sz="3000" b="1" i="1" dirty="0" smtClean="0">
                <a:solidFill>
                  <a:schemeClr val="bg2">
                    <a:lumMod val="25000"/>
                  </a:schemeClr>
                </a:solidFill>
              </a:rPr>
              <a:t>e costi altissimi per i cittadini. </a:t>
            </a:r>
          </a:p>
          <a:p>
            <a:r>
              <a:rPr lang="it-IT" sz="3000" b="1" i="1" dirty="0" smtClean="0">
                <a:solidFill>
                  <a:schemeClr val="bg2">
                    <a:lumMod val="25000"/>
                  </a:schemeClr>
                </a:solidFill>
              </a:rPr>
              <a:t>Un territorio martoriato da Nord a Sud e in stato di perenne calamità </a:t>
            </a:r>
            <a:r>
              <a:rPr lang="it-IT" b="1" dirty="0" smtClean="0">
                <a:solidFill>
                  <a:schemeClr val="tx1"/>
                </a:solidFill>
              </a:rPr>
              <a:t/>
            </a:r>
            <a:br>
              <a:rPr lang="it-IT" b="1" dirty="0" smtClean="0">
                <a:solidFill>
                  <a:schemeClr val="tx1"/>
                </a:solidFill>
              </a:rPr>
            </a:b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b="1" cap="all" dirty="0">
                <a:solidFill>
                  <a:schemeClr val="bg2">
                    <a:lumMod val="25000"/>
                  </a:schemeClr>
                </a:solidFill>
              </a:rPr>
              <a:t>DOBBIAMO AVER PAURA </a:t>
            </a:r>
            <a:r>
              <a:rPr lang="it-IT" b="1" cap="all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it-IT" b="1" cap="all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b="1" cap="all" dirty="0" smtClean="0">
                <a:solidFill>
                  <a:schemeClr val="bg2">
                    <a:lumMod val="25000"/>
                  </a:schemeClr>
                </a:solidFill>
              </a:rPr>
              <a:t>DELLA </a:t>
            </a:r>
            <a:r>
              <a:rPr lang="it-IT" b="1" cap="all" dirty="0">
                <a:solidFill>
                  <a:schemeClr val="bg2">
                    <a:lumMod val="25000"/>
                  </a:schemeClr>
                </a:solidFill>
              </a:rPr>
              <a:t>PIOGGIA?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5" y="799400"/>
            <a:ext cx="9143999" cy="60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1524000" y="4157464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>
                <a:solidFill>
                  <a:schemeClr val="tx1"/>
                </a:solidFill>
              </a:rPr>
              <a:t/>
            </a:r>
            <a:br>
              <a:rPr lang="it-IT" b="1" dirty="0" smtClean="0">
                <a:solidFill>
                  <a:schemeClr val="tx1"/>
                </a:solidFill>
              </a:rPr>
            </a:b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38200" y="701080"/>
            <a:ext cx="7772400" cy="16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it-IT" sz="5000" b="1" dirty="0" smtClean="0">
                <a:solidFill>
                  <a:srgbClr val="C00000"/>
                </a:solidFill>
              </a:rPr>
              <a:t>Il pericolo dissesto a Grosseto</a:t>
            </a:r>
          </a:p>
          <a:p>
            <a:pPr>
              <a:lnSpc>
                <a:spcPct val="120000"/>
              </a:lnSpc>
            </a:pPr>
            <a:r>
              <a:rPr lang="it-IT" sz="3800" dirty="0"/>
              <a:t>Con </a:t>
            </a:r>
            <a:r>
              <a:rPr lang="it-IT" sz="3800" b="1" dirty="0"/>
              <a:t>312 Km </a:t>
            </a:r>
            <a:r>
              <a:rPr lang="it-IT" sz="3800" dirty="0"/>
              <a:t>quadrati di territorio, </a:t>
            </a:r>
            <a:r>
              <a:rPr lang="it-IT" sz="3800" b="1" dirty="0"/>
              <a:t>24 Comuni </a:t>
            </a:r>
            <a:r>
              <a:rPr lang="it-IT" sz="3800" dirty="0"/>
              <a:t>e oltre </a:t>
            </a:r>
            <a:r>
              <a:rPr lang="it-IT" sz="3800" b="1" dirty="0"/>
              <a:t>15mila abitanti </a:t>
            </a:r>
            <a:r>
              <a:rPr lang="it-IT" sz="3800" dirty="0"/>
              <a:t>esposti a </a:t>
            </a:r>
            <a:r>
              <a:rPr lang="it-IT" sz="3800" b="1" dirty="0"/>
              <a:t>elevato rischio idrogeologico,</a:t>
            </a:r>
            <a:r>
              <a:rPr lang="it-IT" sz="3800" dirty="0"/>
              <a:t> Grosseto si colloca tra le province toscane maggiormente vulnerabili.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372072" y="5949280"/>
            <a:ext cx="658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000000"/>
                </a:solidFill>
                <a:latin typeface="Arial"/>
              </a:rPr>
              <a:t>Fonte: elaborazione CRESME su dati ISTAT, CRESME SI e MATTM 2008 </a:t>
            </a:r>
          </a:p>
          <a:p>
            <a:r>
              <a:rPr lang="it-IT" sz="1000" i="1" dirty="0">
                <a:solidFill>
                  <a:srgbClr val="000000"/>
                </a:solidFill>
                <a:latin typeface="Arial"/>
              </a:rPr>
              <a:t>* Dato stimato sulla base della delimitazione amministrativa 2013 a partire dai dati MATTM 2008 </a:t>
            </a:r>
          </a:p>
          <a:p>
            <a:r>
              <a:rPr lang="it-IT" sz="1000" i="1" dirty="0">
                <a:solidFill>
                  <a:srgbClr val="000000"/>
                </a:solidFill>
                <a:latin typeface="Arial"/>
              </a:rPr>
              <a:t>** Stima fatta a partire dai dati sulla popolazione pubblicati da ISTAT nel Bilancio demografico ISTAT 2013 (dato relativo al 31/12/2012) allineato con il XV Censimento della Popolazione (2011). </a:t>
            </a:r>
            <a:endParaRPr lang="it-IT" sz="10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676456" y="116632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1</a:t>
            </a:r>
            <a:endParaRPr lang="it-IT" sz="1100" dirty="0"/>
          </a:p>
        </p:txBody>
      </p:sp>
      <p:pic>
        <p:nvPicPr>
          <p:cNvPr id="11" name="Immagine 10" descr="A04-ANCE-NAZ-PO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34" y="116632"/>
            <a:ext cx="2686050" cy="571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699246"/>
              </p:ext>
            </p:extLst>
          </p:nvPr>
        </p:nvGraphicFramePr>
        <p:xfrm>
          <a:off x="1358257" y="2420888"/>
          <a:ext cx="6566543" cy="3361136"/>
        </p:xfrm>
        <a:graphic>
          <a:graphicData uri="http://schemas.openxmlformats.org/drawingml/2006/table">
            <a:tbl>
              <a:tblPr/>
              <a:tblGrid>
                <a:gridCol w="895733"/>
                <a:gridCol w="1039052"/>
                <a:gridCol w="808603"/>
                <a:gridCol w="1038237"/>
                <a:gridCol w="928306"/>
                <a:gridCol w="928306"/>
                <a:gridCol w="928306"/>
              </a:tblGrid>
              <a:tr h="30246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ELEVATA CRITICITÀ IDROGEOLOGICA PER IL SETTORE RESIDENZIALE - 2013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33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Superficie territoriale* kmq </a:t>
                      </a:r>
                      <a:endParaRPr lang="it-I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Numero comuni* </a:t>
                      </a:r>
                      <a:endParaRPr lang="it-IT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it-IT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Popolazione residente** </a:t>
                      </a:r>
                      <a:endParaRPr lang="it-IT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Famiglie residenti** </a:t>
                      </a:r>
                      <a:endParaRPr lang="it-IT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Abitazioni </a:t>
                      </a:r>
                      <a:endParaRPr lang="it-IT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Edifici residenziali </a:t>
                      </a:r>
                      <a:endParaRPr lang="it-I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Arezzo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343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38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36.510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15.571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17.053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7.859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Firenze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349 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44 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98.050 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45.009 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44.324 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12.669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Grosseto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312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24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15.307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7.271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10.287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3.503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Livorno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236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65.331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30.403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35.321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9.476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Lucca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394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86.355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37.835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45.965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25.507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Massa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135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17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23.269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10.640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12.823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6.268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Pisa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351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39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59.356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25.413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27.910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10.986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Pistoia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146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43.490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18.857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20.611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9.637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Prato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41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27.870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11.364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11.207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3.663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Siena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235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34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16.432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7.387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8.452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3.192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Toscana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2.541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280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471.971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209.750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233.953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92.761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70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2592288"/>
          </a:xfrm>
        </p:spPr>
        <p:txBody>
          <a:bodyPr>
            <a:normAutofit fontScale="92500" lnSpcReduction="20000"/>
          </a:bodyPr>
          <a:lstStyle/>
          <a:p>
            <a:r>
              <a:rPr lang="it-IT" sz="3000" b="1" i="1" dirty="0" smtClean="0">
                <a:solidFill>
                  <a:schemeClr val="bg2">
                    <a:lumMod val="25000"/>
                  </a:schemeClr>
                </a:solidFill>
              </a:rPr>
              <a:t>Frane, smottamenti, alluvioni con una scia ininterrotta di disastri, vittime </a:t>
            </a:r>
          </a:p>
          <a:p>
            <a:r>
              <a:rPr lang="it-IT" sz="3000" b="1" i="1" dirty="0" smtClean="0">
                <a:solidFill>
                  <a:schemeClr val="bg2">
                    <a:lumMod val="25000"/>
                  </a:schemeClr>
                </a:solidFill>
              </a:rPr>
              <a:t>e costi altissimi per i cittadini. </a:t>
            </a:r>
          </a:p>
          <a:p>
            <a:r>
              <a:rPr lang="it-IT" sz="3000" b="1" i="1" dirty="0" smtClean="0">
                <a:solidFill>
                  <a:schemeClr val="bg2">
                    <a:lumMod val="25000"/>
                  </a:schemeClr>
                </a:solidFill>
              </a:rPr>
              <a:t>Un territorio martoriato da Nord a Sud e in stato di perenne calamità </a:t>
            </a:r>
            <a:r>
              <a:rPr lang="it-IT" b="1" dirty="0" smtClean="0">
                <a:solidFill>
                  <a:schemeClr val="tx1"/>
                </a:solidFill>
              </a:rPr>
              <a:t/>
            </a:r>
            <a:br>
              <a:rPr lang="it-IT" b="1" dirty="0" smtClean="0">
                <a:solidFill>
                  <a:schemeClr val="tx1"/>
                </a:solidFill>
              </a:rPr>
            </a:b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b="1" cap="all" dirty="0">
                <a:solidFill>
                  <a:schemeClr val="bg2">
                    <a:lumMod val="25000"/>
                  </a:schemeClr>
                </a:solidFill>
              </a:rPr>
              <a:t>DOBBIAMO AVER PAURA </a:t>
            </a:r>
            <a:r>
              <a:rPr lang="it-IT" b="1" cap="all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it-IT" b="1" cap="all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b="1" cap="all" dirty="0" smtClean="0">
                <a:solidFill>
                  <a:schemeClr val="bg2">
                    <a:lumMod val="25000"/>
                  </a:schemeClr>
                </a:solidFill>
              </a:rPr>
              <a:t>DELLA </a:t>
            </a:r>
            <a:r>
              <a:rPr lang="it-IT" b="1" cap="all" dirty="0">
                <a:solidFill>
                  <a:schemeClr val="bg2">
                    <a:lumMod val="25000"/>
                  </a:schemeClr>
                </a:solidFill>
              </a:rPr>
              <a:t>PIOGGIA?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9400"/>
            <a:ext cx="9143999" cy="60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1524000" y="4157464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>
                <a:solidFill>
                  <a:schemeClr val="tx1"/>
                </a:solidFill>
              </a:rPr>
              <a:t/>
            </a:r>
            <a:br>
              <a:rPr lang="it-IT" b="1" dirty="0" smtClean="0">
                <a:solidFill>
                  <a:schemeClr val="tx1"/>
                </a:solidFill>
              </a:rPr>
            </a:b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99592" y="1340768"/>
            <a:ext cx="7560840" cy="247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278360" y="3429000"/>
            <a:ext cx="4669904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6200" dirty="0"/>
          </a:p>
          <a:p>
            <a:pPr algn="l"/>
            <a:endParaRPr lang="it-IT" sz="4900" dirty="0"/>
          </a:p>
          <a:p>
            <a:pPr algn="l"/>
            <a:r>
              <a:rPr lang="it-IT" sz="4900" dirty="0"/>
              <a:t> </a:t>
            </a:r>
          </a:p>
          <a:p>
            <a:pPr algn="l"/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676456" y="116632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2</a:t>
            </a:r>
            <a:endParaRPr lang="it-IT" sz="1100" dirty="0"/>
          </a:p>
        </p:txBody>
      </p:sp>
      <p:sp>
        <p:nvSpPr>
          <p:cNvPr id="5" name="Rettangolo 4"/>
          <p:cNvSpPr/>
          <p:nvPr/>
        </p:nvSpPr>
        <p:spPr>
          <a:xfrm>
            <a:off x="1259632" y="772016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C00000"/>
                </a:solidFill>
              </a:rPr>
              <a:t>A</a:t>
            </a:r>
            <a:r>
              <a:rPr lang="it-IT" sz="2400" b="1" dirty="0" smtClean="0">
                <a:solidFill>
                  <a:srgbClr val="C00000"/>
                </a:solidFill>
              </a:rPr>
              <a:t> rischio la salute del territorio e la vita dei cittadini</a:t>
            </a:r>
            <a:endParaRPr lang="it-IT" sz="2400" dirty="0" smtClean="0">
              <a:solidFill>
                <a:srgbClr val="C00000"/>
              </a:solidFill>
            </a:endParaRPr>
          </a:p>
          <a:p>
            <a:pPr algn="ctr"/>
            <a:r>
              <a:rPr lang="it-IT" dirty="0" smtClean="0"/>
              <a:t>Non </a:t>
            </a:r>
            <a:r>
              <a:rPr lang="it-IT" dirty="0"/>
              <a:t>solo abitazioni e </a:t>
            </a:r>
            <a:r>
              <a:rPr lang="it-IT" dirty="0" smtClean="0"/>
              <a:t>famiglie, </a:t>
            </a:r>
            <a:r>
              <a:rPr lang="it-IT" dirty="0"/>
              <a:t>ma </a:t>
            </a:r>
            <a:r>
              <a:rPr lang="it-IT" dirty="0" smtClean="0"/>
              <a:t>anche imprese, uffici e negozi sono particolarmente esposti al rischio nel </a:t>
            </a:r>
            <a:r>
              <a:rPr lang="it-IT" dirty="0"/>
              <a:t>territorio </a:t>
            </a:r>
            <a:r>
              <a:rPr lang="it-IT" dirty="0" smtClean="0"/>
              <a:t>grossetano. </a:t>
            </a:r>
          </a:p>
          <a:p>
            <a:pPr algn="ctr"/>
            <a:r>
              <a:rPr lang="it-IT" dirty="0" smtClean="0"/>
              <a:t>Basti pensare, infatti, che </a:t>
            </a:r>
            <a:r>
              <a:rPr lang="it-IT" dirty="0"/>
              <a:t>sorgono in area critica ben </a:t>
            </a:r>
            <a:r>
              <a:rPr lang="it-IT" b="1" dirty="0"/>
              <a:t>10.300 abitazioni</a:t>
            </a:r>
            <a:r>
              <a:rPr lang="it-IT" dirty="0"/>
              <a:t>, </a:t>
            </a:r>
            <a:r>
              <a:rPr lang="it-IT" b="1" dirty="0"/>
              <a:t>20 scuole</a:t>
            </a:r>
            <a:r>
              <a:rPr lang="it-IT" dirty="0"/>
              <a:t> e </a:t>
            </a:r>
            <a:r>
              <a:rPr lang="it-IT" b="1" dirty="0"/>
              <a:t>1.400 attività </a:t>
            </a:r>
            <a:r>
              <a:rPr lang="it-IT" b="1" dirty="0" smtClean="0"/>
              <a:t>produttive</a:t>
            </a:r>
            <a:r>
              <a:rPr lang="it-IT" b="1" dirty="0"/>
              <a:t>.</a:t>
            </a:r>
            <a:endParaRPr lang="it-IT" dirty="0"/>
          </a:p>
        </p:txBody>
      </p:sp>
      <p:pic>
        <p:nvPicPr>
          <p:cNvPr id="12" name="Immagine 11" descr="A04-ANCE-NAZ-PO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34" y="116632"/>
            <a:ext cx="2686050" cy="571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7957415"/>
              </p:ext>
            </p:extLst>
          </p:nvPr>
        </p:nvGraphicFramePr>
        <p:xfrm>
          <a:off x="917592" y="2564904"/>
          <a:ext cx="7308814" cy="332346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58752"/>
                <a:gridCol w="741210"/>
                <a:gridCol w="814034"/>
                <a:gridCol w="814034"/>
                <a:gridCol w="940424"/>
                <a:gridCol w="738082"/>
                <a:gridCol w="792088"/>
                <a:gridCol w="650942"/>
                <a:gridCol w="1059248"/>
              </a:tblGrid>
              <a:tr h="31244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ELEVATA CRITICITÀ IDROGEOLOGICA PER IL SETTORE NON RESIDENZIALE - 2011 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175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Unità Locali</a:t>
                      </a:r>
                      <a:endParaRPr lang="it-I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Addetti alle UL</a:t>
                      </a:r>
                      <a:endParaRPr lang="it-IT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TOTALI </a:t>
                      </a:r>
                      <a:endParaRPr lang="it-I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Industrie* </a:t>
                      </a:r>
                      <a:endParaRPr lang="it-I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Scuole** </a:t>
                      </a:r>
                      <a:endParaRPr lang="it-I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Ospedali*** </a:t>
                      </a:r>
                      <a:endParaRPr lang="it-I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TOTALI </a:t>
                      </a:r>
                      <a:endParaRPr lang="it-I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Industrie* </a:t>
                      </a:r>
                      <a:endParaRPr lang="it-I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Scuole** </a:t>
                      </a:r>
                      <a:endParaRPr lang="it-IT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Ospedali*** </a:t>
                      </a:r>
                      <a:endParaRPr lang="it-I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Arezzo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3.303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495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48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11.171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3.855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779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382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Firenze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9.894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1.255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34.942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8.730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2.004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1.511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Grosseto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1.398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3.619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420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282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207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Livorno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5.489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356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58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17.794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2.944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1.140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781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Lucca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8.751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901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27.689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6.875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1.674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1.013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Massa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2.129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5.812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1.025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489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327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Pisa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5.387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615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18.142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4.796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1.508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1.032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Pistoia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4.178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552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11.914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3.144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897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440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Prato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3.380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859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10.435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4.063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515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295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noFill/>
                  </a:tcPr>
                </a:tc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Siena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1.516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4.956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1.102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476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299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5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Toscana 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45.424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5.454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528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59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146.474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36.954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9.763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6.289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916350" y="6021288"/>
            <a:ext cx="725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000000"/>
                </a:solidFill>
                <a:latin typeface="Arial"/>
              </a:rPr>
              <a:t>Fonte: elaborazione CRESME su dati ISTAT e MATTM 2008 </a:t>
            </a:r>
          </a:p>
          <a:p>
            <a:r>
              <a:rPr lang="it-IT" sz="1000" i="1" dirty="0">
                <a:solidFill>
                  <a:srgbClr val="000000"/>
                </a:solidFill>
                <a:latin typeface="Arial"/>
              </a:rPr>
              <a:t>* Dato relativo alle unità locali delle imprese delle attività manifatturiere </a:t>
            </a:r>
          </a:p>
          <a:p>
            <a:r>
              <a:rPr lang="it-IT" sz="1000" i="1" dirty="0">
                <a:solidFill>
                  <a:srgbClr val="000000"/>
                </a:solidFill>
                <a:latin typeface="Arial"/>
              </a:rPr>
              <a:t>** Dato relativo alle unità locali delle istituzioni pubbliche e no profit delle scuole </a:t>
            </a:r>
          </a:p>
          <a:p>
            <a:r>
              <a:rPr lang="it-IT" sz="1000" i="1" dirty="0">
                <a:solidFill>
                  <a:srgbClr val="000000"/>
                </a:solidFill>
                <a:latin typeface="Arial"/>
              </a:rPr>
              <a:t>*** Dato relativo alle unità locali delle istituzioni pubbliche di assistenza sociale e sanitaria 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xmlns="" val="31816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2592288"/>
          </a:xfrm>
        </p:spPr>
        <p:txBody>
          <a:bodyPr>
            <a:normAutofit fontScale="92500" lnSpcReduction="20000"/>
          </a:bodyPr>
          <a:lstStyle/>
          <a:p>
            <a:r>
              <a:rPr lang="it-IT" sz="3000" b="1" i="1" dirty="0" smtClean="0">
                <a:solidFill>
                  <a:schemeClr val="bg2">
                    <a:lumMod val="25000"/>
                  </a:schemeClr>
                </a:solidFill>
              </a:rPr>
              <a:t>Frane, smottamenti, alluvioni con una scia ininterrotta di disastri, vittime </a:t>
            </a:r>
          </a:p>
          <a:p>
            <a:r>
              <a:rPr lang="it-IT" sz="3000" b="1" i="1" dirty="0" smtClean="0">
                <a:solidFill>
                  <a:schemeClr val="bg2">
                    <a:lumMod val="25000"/>
                  </a:schemeClr>
                </a:solidFill>
              </a:rPr>
              <a:t>e costi altissimi per i cittadini. </a:t>
            </a:r>
          </a:p>
          <a:p>
            <a:r>
              <a:rPr lang="it-IT" sz="3000" b="1" i="1" dirty="0" smtClean="0">
                <a:solidFill>
                  <a:schemeClr val="bg2">
                    <a:lumMod val="25000"/>
                  </a:schemeClr>
                </a:solidFill>
              </a:rPr>
              <a:t>Un territorio martoriato da Nord a Sud e in stato di perenne calamità </a:t>
            </a:r>
            <a:r>
              <a:rPr lang="it-IT" b="1" dirty="0" smtClean="0">
                <a:solidFill>
                  <a:schemeClr val="tx1"/>
                </a:solidFill>
              </a:rPr>
              <a:t/>
            </a:r>
            <a:br>
              <a:rPr lang="it-IT" b="1" dirty="0" smtClean="0">
                <a:solidFill>
                  <a:schemeClr val="tx1"/>
                </a:solidFill>
              </a:rPr>
            </a:b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b="1" cap="all" dirty="0">
                <a:solidFill>
                  <a:schemeClr val="bg2">
                    <a:lumMod val="25000"/>
                  </a:schemeClr>
                </a:solidFill>
              </a:rPr>
              <a:t>DOBBIAMO AVER PAURA </a:t>
            </a:r>
            <a:r>
              <a:rPr lang="it-IT" b="1" cap="all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it-IT" b="1" cap="all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b="1" cap="all" dirty="0" smtClean="0">
                <a:solidFill>
                  <a:schemeClr val="bg2">
                    <a:lumMod val="25000"/>
                  </a:schemeClr>
                </a:solidFill>
              </a:rPr>
              <a:t>DELLA </a:t>
            </a:r>
            <a:r>
              <a:rPr lang="it-IT" b="1" cap="all" dirty="0">
                <a:solidFill>
                  <a:schemeClr val="bg2">
                    <a:lumMod val="25000"/>
                  </a:schemeClr>
                </a:solidFill>
              </a:rPr>
              <a:t>PIOGGIA?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9400"/>
            <a:ext cx="9143999" cy="60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1524000" y="4157464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>
                <a:solidFill>
                  <a:prstClr val="black"/>
                </a:solidFill>
              </a:rPr>
              <a:t/>
            </a:r>
            <a:br>
              <a:rPr lang="it-IT" b="1" dirty="0" smtClean="0">
                <a:solidFill>
                  <a:prstClr val="black"/>
                </a:solidFill>
              </a:rPr>
            </a:b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982216" y="1124744"/>
            <a:ext cx="7190184" cy="247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3200" dirty="0">
              <a:solidFill>
                <a:prstClr val="black"/>
              </a:solidFill>
            </a:endParaRPr>
          </a:p>
          <a:p>
            <a:pPr algn="l"/>
            <a:endParaRPr lang="it-IT" sz="3200" dirty="0">
              <a:solidFill>
                <a:prstClr val="black"/>
              </a:solidFill>
            </a:endParaRPr>
          </a:p>
          <a:p>
            <a:pPr algn="l"/>
            <a:r>
              <a:rPr lang="it-IT" sz="3200" dirty="0">
                <a:solidFill>
                  <a:prstClr val="black"/>
                </a:solidFill>
              </a:rPr>
              <a:t> </a:t>
            </a:r>
          </a:p>
          <a:p>
            <a:pPr algn="l"/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907704" y="3068960"/>
            <a:ext cx="4669904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6200" dirty="0">
              <a:solidFill>
                <a:prstClr val="black"/>
              </a:solidFill>
            </a:endParaRPr>
          </a:p>
          <a:p>
            <a:pPr algn="l"/>
            <a:endParaRPr lang="it-IT" sz="4900" dirty="0">
              <a:solidFill>
                <a:prstClr val="black"/>
              </a:solidFill>
            </a:endParaRPr>
          </a:p>
          <a:p>
            <a:pPr algn="l"/>
            <a:r>
              <a:rPr lang="it-IT" sz="4900" dirty="0">
                <a:solidFill>
                  <a:prstClr val="black"/>
                </a:solidFill>
              </a:rPr>
              <a:t> </a:t>
            </a:r>
          </a:p>
          <a:p>
            <a:pPr algn="l"/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5496" y="1923973"/>
            <a:ext cx="4572000" cy="4025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it-IT" b="1" dirty="0" smtClean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676456" y="116632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prstClr val="black"/>
                </a:solidFill>
              </a:rPr>
              <a:t>3</a:t>
            </a:r>
            <a:endParaRPr lang="it-IT" sz="1100" dirty="0">
              <a:solidFill>
                <a:prstClr val="black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496" y="764704"/>
            <a:ext cx="91085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Si aggrava l’emergenza: intervenire subito</a:t>
            </a:r>
          </a:p>
          <a:p>
            <a:pPr algn="ctr"/>
            <a:r>
              <a:rPr lang="it-IT" sz="1600" dirty="0">
                <a:solidFill>
                  <a:prstClr val="black"/>
                </a:solidFill>
              </a:rPr>
              <a:t>Solo </a:t>
            </a:r>
            <a:r>
              <a:rPr lang="it-IT" sz="1600" b="1" dirty="0">
                <a:solidFill>
                  <a:prstClr val="black"/>
                </a:solidFill>
              </a:rPr>
              <a:t>negli ultimi 2 anni </a:t>
            </a:r>
            <a:r>
              <a:rPr lang="it-IT" sz="1600" dirty="0">
                <a:solidFill>
                  <a:prstClr val="black"/>
                </a:solidFill>
              </a:rPr>
              <a:t>si sono verificati in territorio grossetano </a:t>
            </a:r>
            <a:r>
              <a:rPr lang="it-IT" sz="1600" b="1" dirty="0">
                <a:solidFill>
                  <a:prstClr val="black"/>
                </a:solidFill>
              </a:rPr>
              <a:t>18 episodi di dissesto </a:t>
            </a:r>
            <a:r>
              <a:rPr lang="it-IT" sz="1600" dirty="0">
                <a:solidFill>
                  <a:prstClr val="black"/>
                </a:solidFill>
              </a:rPr>
              <a:t>(7 nel 2012, </a:t>
            </a:r>
            <a:r>
              <a:rPr lang="it-IT" sz="1600" dirty="0" smtClean="0">
                <a:solidFill>
                  <a:prstClr val="black"/>
                </a:solidFill>
              </a:rPr>
              <a:t>10 </a:t>
            </a:r>
            <a:r>
              <a:rPr lang="it-IT" sz="1600" dirty="0">
                <a:solidFill>
                  <a:prstClr val="black"/>
                </a:solidFill>
              </a:rPr>
              <a:t>nel 2013 e 1 episodio fino al 3 febbraio 2014, data dell’ultima rilevazione). </a:t>
            </a:r>
          </a:p>
          <a:p>
            <a:pPr algn="ctr"/>
            <a:r>
              <a:rPr lang="it-IT" sz="1600" dirty="0">
                <a:solidFill>
                  <a:prstClr val="black"/>
                </a:solidFill>
              </a:rPr>
              <a:t>Episodi che hanno provocato </a:t>
            </a:r>
            <a:r>
              <a:rPr lang="it-IT" sz="1600" b="1" dirty="0">
                <a:solidFill>
                  <a:prstClr val="black"/>
                </a:solidFill>
              </a:rPr>
              <a:t>7 vittime </a:t>
            </a:r>
            <a:r>
              <a:rPr lang="it-IT" sz="1600" dirty="0">
                <a:solidFill>
                  <a:prstClr val="black"/>
                </a:solidFill>
              </a:rPr>
              <a:t>(in particolare a Capalbio, Manciano e Massa Marittima). </a:t>
            </a:r>
          </a:p>
          <a:p>
            <a:pPr algn="ctr"/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8" name="Immagine 17" descr="A04-ANCE-NAZ-PO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34" y="116632"/>
            <a:ext cx="26860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1496" y="2105016"/>
            <a:ext cx="4843961" cy="4564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529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637</Words>
  <Application>Microsoft Office PowerPoint</Application>
  <PresentationFormat>Presentazione su schermo (4:3)</PresentationFormat>
  <Paragraphs>254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con una scia ininterrotta di disastri,  vittime e costi altissimi per i cittadini.  Un territorio martoriato da Nord a Sud  e in stato di perenne calamità</vt:lpstr>
      <vt:lpstr>DOBBIAMO AVER PAURA  DELLA PIOGGIA? </vt:lpstr>
      <vt:lpstr>DOBBIAMO AVER PAURA  DELLA PIOGGIA? </vt:lpstr>
      <vt:lpstr>DOBBIAMO AVER PAURA  DELLA PIOGGIA?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DOBBIAMO AVER PAURA DELLA PIOGGIA?</dc:title>
  <dc:creator>Codispoti Daniela</dc:creator>
  <cp:lastModifiedBy>Lucia</cp:lastModifiedBy>
  <cp:revision>96</cp:revision>
  <cp:lastPrinted>2014-05-07T14:43:53Z</cp:lastPrinted>
  <dcterms:created xsi:type="dcterms:W3CDTF">2014-01-31T16:01:55Z</dcterms:created>
  <dcterms:modified xsi:type="dcterms:W3CDTF">2014-05-08T07:07:52Z</dcterms:modified>
</cp:coreProperties>
</file>